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78" r:id="rId4"/>
    <p:sldId id="269" r:id="rId5"/>
    <p:sldId id="267" r:id="rId6"/>
    <p:sldId id="283" r:id="rId7"/>
    <p:sldId id="270" r:id="rId8"/>
    <p:sldId id="271" r:id="rId9"/>
    <p:sldId id="282" r:id="rId10"/>
    <p:sldId id="272" r:id="rId11"/>
    <p:sldId id="284" r:id="rId12"/>
    <p:sldId id="273" r:id="rId13"/>
    <p:sldId id="274" r:id="rId14"/>
    <p:sldId id="262" r:id="rId15"/>
    <p:sldId id="275" r:id="rId16"/>
    <p:sldId id="280" r:id="rId17"/>
    <p:sldId id="276" r:id="rId18"/>
    <p:sldId id="286" r:id="rId19"/>
    <p:sldId id="281" r:id="rId20"/>
    <p:sldId id="287" r:id="rId21"/>
    <p:sldId id="285" r:id="rId22"/>
  </p:sldIdLst>
  <p:sldSz cx="12192000" cy="6858000"/>
  <p:notesSz cx="9945688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y Stubbs" initials="VS" lastIdx="6" clrIdx="0">
    <p:extLst>
      <p:ext uri="{19B8F6BF-5375-455C-9EA6-DF929625EA0E}">
        <p15:presenceInfo xmlns:p15="http://schemas.microsoft.com/office/powerpoint/2012/main" userId="S::vicky.stubbs@highgateschool.org.uk::35c70c13-1603-44cf-8886-4e7ad20bc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0A6"/>
    <a:srgbClr val="D35DA9"/>
    <a:srgbClr val="FF6600"/>
    <a:srgbClr val="996545"/>
    <a:srgbClr val="DFE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5AD3F-03F5-4DE8-9F3E-E93928096FDB}" v="22" dt="2022-12-01T13:20:24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charlyl@gmail.com" userId="889761c9cb64a744" providerId="LiveId" clId="{0535AD3F-03F5-4DE8-9F3E-E93928096FDB}"/>
    <pc:docChg chg="undo custSel modSld">
      <pc:chgData name="vickycharlyl@gmail.com" userId="889761c9cb64a744" providerId="LiveId" clId="{0535AD3F-03F5-4DE8-9F3E-E93928096FDB}" dt="2022-12-01T13:20:27.848" v="38" actId="21"/>
      <pc:docMkLst>
        <pc:docMk/>
      </pc:docMkLst>
      <pc:sldChg chg="modSp mod">
        <pc:chgData name="vickycharlyl@gmail.com" userId="889761c9cb64a744" providerId="LiveId" clId="{0535AD3F-03F5-4DE8-9F3E-E93928096FDB}" dt="2022-12-01T11:08:16.336" v="6" actId="14100"/>
        <pc:sldMkLst>
          <pc:docMk/>
          <pc:sldMk cId="839692042" sldId="281"/>
        </pc:sldMkLst>
        <pc:spChg chg="mod">
          <ac:chgData name="vickycharlyl@gmail.com" userId="889761c9cb64a744" providerId="LiveId" clId="{0535AD3F-03F5-4DE8-9F3E-E93928096FDB}" dt="2022-12-01T11:07:57.650" v="2" actId="1076"/>
          <ac:spMkLst>
            <pc:docMk/>
            <pc:sldMk cId="839692042" sldId="281"/>
            <ac:spMk id="29" creationId="{FAD5DA41-BD12-4131-BECC-A6CBA477DC4C}"/>
          </ac:spMkLst>
        </pc:spChg>
        <pc:grpChg chg="mod">
          <ac:chgData name="vickycharlyl@gmail.com" userId="889761c9cb64a744" providerId="LiveId" clId="{0535AD3F-03F5-4DE8-9F3E-E93928096FDB}" dt="2022-12-01T11:08:16.336" v="6" actId="14100"/>
          <ac:grpSpMkLst>
            <pc:docMk/>
            <pc:sldMk cId="839692042" sldId="281"/>
            <ac:grpSpMk id="15" creationId="{897F3854-2A21-40E0-AFEC-B33470B8E092}"/>
          </ac:grpSpMkLst>
        </pc:grpChg>
      </pc:sldChg>
      <pc:sldChg chg="modSp mod modAnim">
        <pc:chgData name="vickycharlyl@gmail.com" userId="889761c9cb64a744" providerId="LiveId" clId="{0535AD3F-03F5-4DE8-9F3E-E93928096FDB}" dt="2022-12-01T12:04:23.836" v="32" actId="20577"/>
        <pc:sldMkLst>
          <pc:docMk/>
          <pc:sldMk cId="2624644574" sldId="283"/>
        </pc:sldMkLst>
        <pc:spChg chg="mod">
          <ac:chgData name="vickycharlyl@gmail.com" userId="889761c9cb64a744" providerId="LiveId" clId="{0535AD3F-03F5-4DE8-9F3E-E93928096FDB}" dt="2022-12-01T12:04:23.836" v="32" actId="20577"/>
          <ac:spMkLst>
            <pc:docMk/>
            <pc:sldMk cId="2624644574" sldId="283"/>
            <ac:spMk id="3" creationId="{D0B8C374-B99D-4DC0-91E1-F61A7F772320}"/>
          </ac:spMkLst>
        </pc:spChg>
      </pc:sldChg>
      <pc:sldChg chg="addSp delSp modSp mod">
        <pc:chgData name="vickycharlyl@gmail.com" userId="889761c9cb64a744" providerId="LiveId" clId="{0535AD3F-03F5-4DE8-9F3E-E93928096FDB}" dt="2022-12-01T13:20:27.848" v="38" actId="21"/>
        <pc:sldMkLst>
          <pc:docMk/>
          <pc:sldMk cId="3788282529" sldId="285"/>
        </pc:sldMkLst>
        <pc:spChg chg="add del mod">
          <ac:chgData name="vickycharlyl@gmail.com" userId="889761c9cb64a744" providerId="LiveId" clId="{0535AD3F-03F5-4DE8-9F3E-E93928096FDB}" dt="2022-12-01T13:09:35.079" v="35" actId="21"/>
          <ac:spMkLst>
            <pc:docMk/>
            <pc:sldMk cId="3788282529" sldId="285"/>
            <ac:spMk id="10" creationId="{E2C45203-1886-410F-B5FB-7C2DFA474BCD}"/>
          </ac:spMkLst>
        </pc:spChg>
        <pc:picChg chg="add del mod">
          <ac:chgData name="vickycharlyl@gmail.com" userId="889761c9cb64a744" providerId="LiveId" clId="{0535AD3F-03F5-4DE8-9F3E-E93928096FDB}" dt="2022-12-01T13:09:35.079" v="35" actId="21"/>
          <ac:picMkLst>
            <pc:docMk/>
            <pc:sldMk cId="3788282529" sldId="285"/>
            <ac:picMk id="9" creationId="{A25573E6-8175-A220-2535-99D7614CED1F}"/>
          </ac:picMkLst>
        </pc:picChg>
        <pc:picChg chg="add del mod">
          <ac:chgData name="vickycharlyl@gmail.com" userId="889761c9cb64a744" providerId="LiveId" clId="{0535AD3F-03F5-4DE8-9F3E-E93928096FDB}" dt="2022-12-01T13:20:27.848" v="38" actId="21"/>
          <ac:picMkLst>
            <pc:docMk/>
            <pc:sldMk cId="3788282529" sldId="285"/>
            <ac:picMk id="11" creationId="{915F030B-C0FE-C14F-FE52-310FABD4C1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3588" y="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B4101-3933-4495-BACE-31B4CF0E93AA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57250"/>
            <a:ext cx="41163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300412"/>
            <a:ext cx="79565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0F58B-1CCA-4F4F-8E6F-EF3F6934D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971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searchresults?author=Jonathan+M.+Mansbach&amp;q=Jonathan+M.+Mansbach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jamanetwork.com/searchresults?author=Craig+Peters&amp;q=Craig+Peters" TargetMode="External"/><Relationship Id="rId4" Type="http://schemas.openxmlformats.org/officeDocument/2006/relationships/hyperlink" Target="https://jamanetwork.com/searchresults?author=Peter+Forbes&amp;q=Peter+Forb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0F58B-1CCA-4F4F-8E6F-EF3F6934DA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9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Teachers’ notes: 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Torsion is more common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cancer</a:t>
            </a:r>
            <a:r>
              <a:rPr lang="en-GB" sz="1200"/>
              <a:t> is very rare </a:t>
            </a:r>
            <a:r>
              <a:rPr lang="en-GB" sz="1200" i="1"/>
              <a:t>before</a:t>
            </a:r>
            <a:r>
              <a:rPr lang="en-GB" sz="1200"/>
              <a:t> puberty and becomes more common afterward; it is most commonly diagnosed in young and middle-aged men but can occur at any age. 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86% of </a:t>
            </a:r>
            <a:r>
              <a:rPr lang="en-US" sz="1200" b="1" kern="120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testicular torsion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 occur in males older than 10 years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median age, 15 years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while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82% of testicular cancer cases occur in males older than 15 years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 age, 20 years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/>
              <a:t>Source: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Jonathan M.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Mansbach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 MD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Peter Forbes, 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Craig Peters, MD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 </a:t>
            </a:r>
            <a:r>
              <a:rPr lang="en-US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Adolesc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2005;159(12):1167-1171. doi:10.1001/archpedi.159.12.1167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0F58B-1CCA-4F4F-8E6F-EF3F6934DA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80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9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6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3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27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11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2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7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0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5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1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5BD7-0419-46EA-A181-5CEC8AEB7131}" type="datetimeFigureOut">
              <a:rPr lang="en-GB" smtClean="0"/>
              <a:t>13/01/2023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7FB82-71A5-4138-BA79-2297A536E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7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EFsKSOJdh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7k6dRfPEYc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youtu.be/z7k6dRfPEYcW" TargetMode="External"/><Relationship Id="rId4" Type="http://schemas.openxmlformats.org/officeDocument/2006/relationships/hyperlink" Target="http://www.testicularhealth.inf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r7cquMUdE1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98917"/>
          </a:xfrm>
        </p:spPr>
        <p:txBody>
          <a:bodyPr/>
          <a:lstStyle/>
          <a:p>
            <a:r>
              <a:rPr lang="en-GB" b="1">
                <a:latin typeface="Hobo Std" panose="020B0803040709020204" pitchFamily="34" charset="0"/>
              </a:rPr>
              <a:t>Know your nuts!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/>
              <a:t>Testicular health 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7662D-CB4C-441C-8618-5B3D23D6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66" y="5921316"/>
            <a:ext cx="3228838" cy="634484"/>
          </a:xfrm>
          <a:prstGeom prst="rect">
            <a:avLst/>
          </a:prstGeom>
        </p:spPr>
      </p:pic>
      <p:pic>
        <p:nvPicPr>
          <p:cNvPr id="9" name="Picture 8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0055981D-FD23-4999-944F-6D3686CD22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9" y="2492316"/>
            <a:ext cx="2178810" cy="3429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761A80-45DD-0E92-8FE9-F22D8065F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629322"/>
            <a:ext cx="2438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-190045"/>
            <a:ext cx="10515600" cy="1093560"/>
          </a:xfrm>
        </p:spPr>
        <p:txBody>
          <a:bodyPr/>
          <a:lstStyle/>
          <a:p>
            <a:r>
              <a:rPr lang="en-GB" dirty="0">
                <a:latin typeface="Forte" panose="03060902040502070203" pitchFamily="66" charset="0"/>
              </a:rPr>
              <a:t>Consolidation of your Answers: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269724"/>
            <a:ext cx="11227526" cy="401900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The twisting of the cord is preventing blood from reaching the testis.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Without fresh blood, the testis will eventually die.  </a:t>
            </a: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/>
              <a:t>	This takes a few hours.  </a:t>
            </a:r>
          </a:p>
          <a:p>
            <a:pPr marL="0" indent="0">
              <a:buNone/>
            </a:pPr>
            <a:r>
              <a:rPr lang="en-GB" dirty="0"/>
              <a:t>	If a testis dies, this may reduce fertility (the chances of fathering a child) later on.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 startAt="3"/>
            </a:pPr>
            <a:r>
              <a:rPr lang="en-GB" dirty="0">
                <a:highlight>
                  <a:srgbClr val="00FFFF"/>
                </a:highlight>
              </a:rPr>
              <a:t>Key symptoms </a:t>
            </a:r>
            <a:r>
              <a:rPr lang="en-GB" dirty="0"/>
              <a:t>are pain in one testis (it’s relatively rare for both to be affected at the same time).  </a:t>
            </a:r>
          </a:p>
          <a:p>
            <a:pPr marL="0" indent="0">
              <a:buNone/>
            </a:pPr>
            <a:r>
              <a:rPr lang="en-GB" dirty="0"/>
              <a:t>	NB: this </a:t>
            </a:r>
            <a:r>
              <a:rPr lang="en-GB" i="1" dirty="0"/>
              <a:t>may or may not </a:t>
            </a:r>
            <a:r>
              <a:rPr lang="en-GB" dirty="0"/>
              <a:t>be severe pain.</a:t>
            </a:r>
          </a:p>
          <a:p>
            <a:pPr marL="0" indent="0">
              <a:buNone/>
            </a:pPr>
            <a:r>
              <a:rPr lang="en-GB" dirty="0"/>
              <a:t>	Some redness and swelling may occur, but not immediately.</a:t>
            </a:r>
          </a:p>
          <a:p>
            <a:pPr marL="0" indent="0">
              <a:buNone/>
            </a:pPr>
            <a:r>
              <a:rPr lang="en-GB" dirty="0"/>
              <a:t>	Nausea and vomiting may occur, but often don’t.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cs typeface="Calibri"/>
              </a:rPr>
              <a:t>Some boys/men feel pain in their lower belly before/without any testis pain.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4A8B36BF-3CBC-4BC6-AEA9-5ECA08655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" t="34472" r="78162" b="31575"/>
          <a:stretch/>
        </p:blipFill>
        <p:spPr>
          <a:xfrm>
            <a:off x="1486529" y="5387086"/>
            <a:ext cx="1415697" cy="12174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D4C6320-92C4-42E8-87FB-E26F7155CA03}"/>
              </a:ext>
            </a:extLst>
          </p:cNvPr>
          <p:cNvSpPr/>
          <p:nvPr/>
        </p:nvSpPr>
        <p:spPr>
          <a:xfrm>
            <a:off x="2561472" y="5779730"/>
            <a:ext cx="769603" cy="72824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977486D9-6745-4FE4-B975-3A06FB51E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5" t="33697" r="53276" b="19399"/>
          <a:stretch/>
        </p:blipFill>
        <p:spPr>
          <a:xfrm>
            <a:off x="7574669" y="5143824"/>
            <a:ext cx="1415697" cy="1630196"/>
          </a:xfrm>
          <a:prstGeom prst="rect">
            <a:avLst/>
          </a:prstGeom>
        </p:spPr>
      </p:pic>
      <p:pic>
        <p:nvPicPr>
          <p:cNvPr id="11" name="Picture 10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A71AC371-701D-4C43-B685-E1ACF575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1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3" t="33594" r="28578" b="19502"/>
          <a:stretch/>
        </p:blipFill>
        <p:spPr>
          <a:xfrm>
            <a:off x="4458745" y="5143824"/>
            <a:ext cx="1415697" cy="163019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CDDD2E7-97D5-4845-AA46-3EB1171EA370}"/>
              </a:ext>
            </a:extLst>
          </p:cNvPr>
          <p:cNvSpPr/>
          <p:nvPr/>
        </p:nvSpPr>
        <p:spPr>
          <a:xfrm>
            <a:off x="7686170" y="5588276"/>
            <a:ext cx="1192694" cy="72824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F3CC6A-1DCB-442F-84D2-3626C73D3182}"/>
              </a:ext>
            </a:extLst>
          </p:cNvPr>
          <p:cNvSpPr/>
          <p:nvPr/>
        </p:nvSpPr>
        <p:spPr>
          <a:xfrm>
            <a:off x="4837641" y="5875878"/>
            <a:ext cx="570849" cy="982121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E2732C-4CAB-4669-9D26-313EF1698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86" y="41290"/>
            <a:ext cx="2285341" cy="228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2593-1898-4E8E-84B0-33254AD4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rte" panose="03060902040502070203" pitchFamily="66" charset="0"/>
              </a:rPr>
              <a:t>More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E87B-1BB1-42BD-95C2-F0243F3AA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If one-sided (unilateral) testicular pain is experienced, and it </a:t>
            </a:r>
            <a:r>
              <a:rPr lang="en-GB" i="1" dirty="0"/>
              <a:t>doesn’t go away after an hour</a:t>
            </a:r>
            <a:r>
              <a:rPr lang="en-GB" dirty="0"/>
              <a:t>, you should see an </a:t>
            </a:r>
            <a:r>
              <a:rPr lang="en-GB" b="1" dirty="0"/>
              <a:t>emergency doctor </a:t>
            </a:r>
            <a:r>
              <a:rPr lang="en-GB" dirty="0"/>
              <a:t>as soon as possible, ideally at a hospital with </a:t>
            </a:r>
            <a:r>
              <a:rPr lang="en-GB" b="1" dirty="0"/>
              <a:t>child/paediatric casualty</a:t>
            </a:r>
            <a:r>
              <a:rPr lang="en-GB" dirty="0"/>
              <a:t> (an A&amp;E section especially for under 18s).  </a:t>
            </a:r>
          </a:p>
          <a:p>
            <a:pPr marL="893445" indent="0">
              <a:buNone/>
            </a:pPr>
            <a:r>
              <a:rPr lang="en-GB" dirty="0"/>
              <a:t>	It usually takes around 6 hours or so for lasting damage to occur, so the quicker you seek help, the less chance there is of losing a testis and having to have it removed. </a:t>
            </a:r>
            <a:endParaRPr lang="en-GB" dirty="0">
              <a:cs typeface="Calibri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Torsion is not common – remember, only around 1 in 4000 young men experience it each year.  It’s also relatively easy to sort out if you act fast, so it’s </a:t>
            </a:r>
            <a:r>
              <a:rPr lang="en-GB" i="1" dirty="0">
                <a:solidFill>
                  <a:srgbClr val="FF0000"/>
                </a:solidFill>
              </a:rPr>
              <a:t>not a big deal </a:t>
            </a:r>
            <a:r>
              <a:rPr lang="en-GB" b="1" i="1" dirty="0">
                <a:solidFill>
                  <a:srgbClr val="FF0000"/>
                </a:solidFill>
              </a:rPr>
              <a:t>unless</a:t>
            </a:r>
            <a:r>
              <a:rPr lang="en-GB" i="1" dirty="0">
                <a:solidFill>
                  <a:srgbClr val="FF0000"/>
                </a:solidFill>
              </a:rPr>
              <a:t> you ignore it</a:t>
            </a:r>
            <a:r>
              <a:rPr lang="en-GB" dirty="0"/>
              <a:t>. </a:t>
            </a:r>
            <a:r>
              <a:rPr lang="en-GB" b="1" dirty="0">
                <a:solidFill>
                  <a:srgbClr val="00B0F0"/>
                </a:solidFill>
              </a:rPr>
              <a:t>Don't be shy about checking it out!!!</a:t>
            </a:r>
            <a:endParaRPr lang="en-GB" b="1" dirty="0">
              <a:solidFill>
                <a:srgbClr val="00B0F0"/>
              </a:solidFill>
              <a:cs typeface="Calibri"/>
            </a:endParaRP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CE66A-0604-4B64-BEEC-32FD2E14F86B}"/>
              </a:ext>
            </a:extLst>
          </p:cNvPr>
          <p:cNvSpPr/>
          <p:nvPr/>
        </p:nvSpPr>
        <p:spPr>
          <a:xfrm>
            <a:off x="9209987" y="240767"/>
            <a:ext cx="1602557" cy="17628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</a:p>
          <a:p>
            <a:pPr algn="ctr"/>
            <a:r>
              <a:rPr lang="en-GB" dirty="0"/>
              <a:t>A &amp; E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1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38000"/>
                    </a14:imgEffect>
                  </a14:imgLayer>
                </a14:imgProps>
              </a:ext>
            </a:extLst>
          </a:blip>
          <a:srcRect l="32441" t="32089" r="42202" b="31178"/>
          <a:stretch/>
        </p:blipFill>
        <p:spPr>
          <a:xfrm flipH="1">
            <a:off x="10145962" y="29709"/>
            <a:ext cx="2046038" cy="1728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rte" panose="03060902040502070203" pitchFamily="66" charset="0"/>
              </a:rPr>
              <a:t>Make or pass around a model testis!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Watch the demonstration by your teacher or use the instructions provided.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Your teacher may pass around a model testis </a:t>
            </a:r>
            <a:r>
              <a:rPr lang="en-GB" sz="2400" dirty="0">
                <a:ea typeface="+mn-lt"/>
                <a:cs typeface="+mn-lt"/>
              </a:rPr>
              <a:t>or guide you to make</a:t>
            </a:r>
            <a:r>
              <a:rPr lang="en-GB" sz="2400" dirty="0"/>
              <a:t> one out of clay and thread, and place a small bead on one side of the ‘testis’.</a:t>
            </a:r>
            <a:endParaRPr lang="en-GB" sz="2400" dirty="0">
              <a:cs typeface="Calibri"/>
            </a:endParaRP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The model testis sitting inside 2 small plastic bags a bit like a real testis in the scrotum.  Now feel how the clay testis moves within the bag.</a:t>
            </a:r>
          </a:p>
          <a:p>
            <a:endParaRPr lang="en-GB" sz="2400" dirty="0"/>
          </a:p>
          <a:p>
            <a:r>
              <a:rPr lang="en-GB" sz="2400" dirty="0"/>
              <a:t>Can you feel the difference in texture between the bead and the clay through the bag? What do you think the seed/bead represents? </a:t>
            </a:r>
          </a:p>
        </p:txBody>
      </p:sp>
    </p:spTree>
    <p:extLst>
      <p:ext uri="{BB962C8B-B14F-4D97-AF65-F5344CB8AC3E}">
        <p14:creationId xmlns:p14="http://schemas.microsoft.com/office/powerpoint/2010/main" val="251234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" y="234498"/>
            <a:ext cx="10515600" cy="810532"/>
          </a:xfrm>
        </p:spPr>
        <p:txBody>
          <a:bodyPr/>
          <a:lstStyle/>
          <a:p>
            <a:r>
              <a:rPr lang="en-GB">
                <a:latin typeface="Forte" panose="03060902040502070203" pitchFamily="66" charset="0"/>
              </a:rPr>
              <a:t>Testicular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560" y="1078739"/>
            <a:ext cx="11460480" cy="4793741"/>
          </a:xfrm>
        </p:spPr>
        <p:txBody>
          <a:bodyPr>
            <a:normAutofit/>
          </a:bodyPr>
          <a:lstStyle/>
          <a:p>
            <a:r>
              <a:rPr lang="en-GB" sz="2400" dirty="0"/>
              <a:t>Usually, the first thing people notice is a small, hard lump on the testis.                         </a:t>
            </a:r>
          </a:p>
          <a:p>
            <a:pPr marL="263525" indent="0">
              <a:buNone/>
            </a:pPr>
            <a:r>
              <a:rPr lang="en-GB" sz="2400" dirty="0"/>
              <a:t>Some people also notice that one testis changes in size or shape.</a:t>
            </a:r>
          </a:p>
          <a:p>
            <a:pPr marL="263525" indent="0">
              <a:buNone/>
            </a:pPr>
            <a:r>
              <a:rPr lang="en-GB" sz="2400" dirty="0"/>
              <a:t>Many lumps </a:t>
            </a:r>
            <a:r>
              <a:rPr lang="en-GB" sz="2400" i="1" dirty="0"/>
              <a:t>aren’t</a:t>
            </a:r>
            <a:r>
              <a:rPr lang="en-GB" sz="2400" dirty="0"/>
              <a:t> cancer, but it’s wise to get a lump checked out by a doctor, to be sure.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It’s </a:t>
            </a:r>
            <a:r>
              <a:rPr lang="en-GB" sz="2400" u="sng" dirty="0"/>
              <a:t>not very common</a:t>
            </a:r>
            <a:r>
              <a:rPr lang="en-GB" sz="2400" dirty="0"/>
              <a:t>: around 1 in 12000 UK males are diagnosed with testicular cancer each year. 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  <a:p>
            <a:r>
              <a:rPr lang="en-GB" sz="2400" dirty="0"/>
              <a:t>When diagnosed at its </a:t>
            </a:r>
            <a:r>
              <a:rPr lang="en-GB" sz="2400" i="1" dirty="0"/>
              <a:t>earliest stage</a:t>
            </a:r>
            <a:r>
              <a:rPr lang="en-GB" dirty="0"/>
              <a:t>, </a:t>
            </a:r>
            <a:r>
              <a:rPr lang="en-GB" sz="5200" b="1" dirty="0"/>
              <a:t>all </a:t>
            </a:r>
            <a:r>
              <a:rPr lang="en-GB" sz="2400" dirty="0"/>
              <a:t>men with testicular cancer will survive their disease for five years or more*.   98% survive for 10 years or more.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6438219"/>
            <a:ext cx="907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*  A standard time measurement for cancer survival  (stats from Cancer Research UK and NCIN)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3000"/>
                    </a14:imgEffect>
                    <a14:imgEffect>
                      <a14:brightnessContrast bright="48000" contrast="22000"/>
                    </a14:imgEffect>
                  </a14:imgLayer>
                </a14:imgProps>
              </a:ext>
            </a:extLst>
          </a:blip>
          <a:srcRect l="39354" t="36345" r="46292" b="33777"/>
          <a:stretch/>
        </p:blipFill>
        <p:spPr>
          <a:xfrm flipH="1">
            <a:off x="10149839" y="-1"/>
            <a:ext cx="2042159" cy="182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997" y="4725395"/>
            <a:ext cx="927612" cy="9276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6560" y="5399711"/>
            <a:ext cx="11338560" cy="500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/>
          </a:p>
          <a:p>
            <a:r>
              <a:rPr lang="en-GB" sz="2200"/>
              <a:t>It is not clearly linked to any preventable risk factors.</a:t>
            </a:r>
          </a:p>
          <a:p>
            <a:endParaRPr lang="en-GB" sz="2400"/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5438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23" y="381735"/>
            <a:ext cx="10515600" cy="494150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Hobo Std" panose="020B0803040709020204" pitchFamily="34" charset="0"/>
              </a:rPr>
              <a:t>Why are we learning about this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134" y="1250270"/>
            <a:ext cx="4060019" cy="1319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Graph indicating the age at which testicular torsion and testicular cancer are most likely to  occur </a:t>
            </a:r>
            <a:r>
              <a:rPr lang="en-GB" sz="2200" i="1" dirty="0"/>
              <a:t>(</a:t>
            </a:r>
            <a:r>
              <a:rPr lang="en-GB" sz="1800" i="1" dirty="0"/>
              <a:t>data from the USA)</a:t>
            </a:r>
          </a:p>
        </p:txBody>
      </p:sp>
      <p:sp>
        <p:nvSpPr>
          <p:cNvPr id="6" name="Copyright © 2005 American Medical Association. All rights reserved."/>
          <p:cNvSpPr txBox="1"/>
          <p:nvPr/>
        </p:nvSpPr>
        <p:spPr>
          <a:xfrm>
            <a:off x="2358381" y="6395032"/>
            <a:ext cx="421558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1100">
                <a:solidFill>
                  <a:srgbClr val="99999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Copyright © 2005 American Medical Association. All rights reserved.</a:t>
            </a:r>
          </a:p>
        </p:txBody>
      </p:sp>
      <p:sp>
        <p:nvSpPr>
          <p:cNvPr id="7" name="Cumulative number of patients with testicular torsion and with testicular cancer."/>
          <p:cNvSpPr txBox="1"/>
          <p:nvPr/>
        </p:nvSpPr>
        <p:spPr>
          <a:xfrm>
            <a:off x="870855" y="5775194"/>
            <a:ext cx="914400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2000"/>
              <a:t>Cumulative number of patients with testicular torsion and with testicular cancer.</a:t>
            </a:r>
          </a:p>
        </p:txBody>
      </p:sp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866" y="6307336"/>
            <a:ext cx="22860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945" y="1290057"/>
            <a:ext cx="6599413" cy="4390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rch Pediatr Adolesc Med. 2005;159(12):1167-1171. doi:10.1001/archpedi.159.12.1167"/>
          <p:cNvSpPr txBox="1"/>
          <p:nvPr/>
        </p:nvSpPr>
        <p:spPr>
          <a:xfrm>
            <a:off x="1908766" y="6605270"/>
            <a:ext cx="555365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Arch </a:t>
            </a:r>
            <a:r>
              <a:rPr err="1"/>
              <a:t>Pediatr</a:t>
            </a:r>
            <a:r>
              <a:t> </a:t>
            </a:r>
            <a:r>
              <a:rPr err="1"/>
              <a:t>Adolesc</a:t>
            </a:r>
            <a:r>
              <a:t> Med. 2005;159(12):1167-1171. doi:10.1001/archpedi.159.12.1167</a:t>
            </a:r>
          </a:p>
        </p:txBody>
      </p:sp>
      <p:sp>
        <p:nvSpPr>
          <p:cNvPr id="13" name="Oval 12"/>
          <p:cNvSpPr/>
          <p:nvPr/>
        </p:nvSpPr>
        <p:spPr>
          <a:xfrm rot="2213712">
            <a:off x="4786523" y="1878721"/>
            <a:ext cx="769508" cy="28169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3982102">
            <a:off x="6119516" y="3078808"/>
            <a:ext cx="593015" cy="245789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957134" y="2675437"/>
            <a:ext cx="3940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Hobo Std" panose="020B0803040709020204" pitchFamily="34" charset="0"/>
              </a:rPr>
              <a:t>What do you notice about the age of patients where the lines are steepest?</a:t>
            </a:r>
          </a:p>
          <a:p>
            <a:endParaRPr lang="en-GB" sz="2000">
              <a:solidFill>
                <a:srgbClr val="FF0000"/>
              </a:solidFill>
              <a:latin typeface="Hobo Std" panose="020B0803040709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9421" y="5052416"/>
            <a:ext cx="4087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i="1" dirty="0"/>
              <a:t>In the UK, testicular cancer is most commonly diagnosed between 30-34y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57134" y="3689760"/>
            <a:ext cx="371668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Hobo Std"/>
              </a:rPr>
              <a:t>Although neither occurs frequently,  which is </a:t>
            </a:r>
            <a:r>
              <a:rPr lang="en-GB" sz="2000" b="1" i="1" dirty="0">
                <a:solidFill>
                  <a:srgbClr val="FF0000"/>
                </a:solidFill>
                <a:latin typeface="Hobo Std"/>
              </a:rPr>
              <a:t>more</a:t>
            </a:r>
            <a:r>
              <a:rPr lang="en-GB" sz="2000" dirty="0">
                <a:solidFill>
                  <a:srgbClr val="FF0000"/>
                </a:solidFill>
                <a:latin typeface="Hobo Std"/>
              </a:rPr>
              <a:t> common in boys and young men, testicular cancer or torsion?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83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15"/>
            <a:ext cx="10515600" cy="13716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D030A6"/>
                </a:solidFill>
                <a:latin typeface="Futura Std Medium" panose="020B0502020204020303" pitchFamily="34" charset="0"/>
              </a:rPr>
              <a:t>In the unlikely event that someone develops testicular cancer, how can they ensure it’s caught early?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4217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/>
              <a:t>Check testes at least once a month. It’s much easier to remember if checking is done at every bath or shower time when testes are washed anyway. </a:t>
            </a:r>
          </a:p>
          <a:p>
            <a:endParaRPr lang="en-GB" dirty="0"/>
          </a:p>
          <a:p>
            <a:r>
              <a:rPr lang="en-GB" dirty="0"/>
              <a:t>While it’s not often a problem, having an undescended testis can make that testis a bit more vulnerable to testicular cancer.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2600" dirty="0"/>
              <a:t>If one or both testes seem to be missing from the scrotum, it’s best to get this checked out with a doctor to be sure everything is okay.</a:t>
            </a:r>
          </a:p>
          <a:p>
            <a:endParaRPr lang="en-GB" dirty="0"/>
          </a:p>
          <a:p>
            <a:r>
              <a:rPr lang="en-GB" dirty="0"/>
              <a:t>Watch </a:t>
            </a:r>
            <a:r>
              <a:rPr lang="en-GB" sz="4800" dirty="0">
                <a:solidFill>
                  <a:srgbClr val="00B0F0"/>
                </a:solidFill>
                <a:latin typeface="Forte" panose="03060902040502070203" pitchFamily="66" charset="0"/>
                <a:hlinkClick r:id="rId2"/>
              </a:rPr>
              <a:t>this</a:t>
            </a:r>
            <a:r>
              <a:rPr lang="en-GB" dirty="0"/>
              <a:t> testicular self-exam clip*.</a:t>
            </a:r>
          </a:p>
          <a:p>
            <a:r>
              <a:rPr lang="en-GB" dirty="0"/>
              <a:t>Who could a person talk to if they think they find a lump?</a:t>
            </a:r>
          </a:p>
          <a:p>
            <a:pPr marL="914400" lvl="2" indent="0">
              <a:buNone/>
            </a:pPr>
            <a:r>
              <a:rPr lang="en-GB" sz="2600" dirty="0"/>
              <a:t> - Parent/guardian; doctor; school nurse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69B12-F3F9-4C66-8512-A4388B46464D}"/>
              </a:ext>
            </a:extLst>
          </p:cNvPr>
          <p:cNvSpPr txBox="1"/>
          <p:nvPr/>
        </p:nvSpPr>
        <p:spPr>
          <a:xfrm>
            <a:off x="295275" y="6413273"/>
            <a:ext cx="619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</a:t>
            </a:r>
            <a:r>
              <a:rPr lang="en-GB" dirty="0">
                <a:hlinkClick r:id="rId2"/>
              </a:rPr>
              <a:t>https://youtu.be/CEFsKSOJdhY</a:t>
            </a:r>
            <a:r>
              <a:rPr lang="en-GB" dirty="0"/>
              <a:t> </a:t>
            </a:r>
            <a:r>
              <a:rPr lang="en-GB" i="1" dirty="0"/>
              <a:t>Testicular lumps </a:t>
            </a:r>
            <a:r>
              <a:rPr lang="en-GB" dirty="0"/>
              <a:t>4 minute video</a:t>
            </a:r>
          </a:p>
        </p:txBody>
      </p:sp>
    </p:spTree>
    <p:extLst>
      <p:ext uri="{BB962C8B-B14F-4D97-AF65-F5344CB8AC3E}">
        <p14:creationId xmlns:p14="http://schemas.microsoft.com/office/powerpoint/2010/main" val="35295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52CF4-7FC2-4038-B84E-68F631B0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test your knowledge with </a:t>
            </a:r>
            <a:br>
              <a:rPr lang="en-GB" dirty="0"/>
            </a:br>
            <a:r>
              <a:rPr lang="en-GB" dirty="0"/>
              <a:t>a game or quiz…..</a:t>
            </a:r>
          </a:p>
        </p:txBody>
      </p:sp>
      <p:pic>
        <p:nvPicPr>
          <p:cNvPr id="5" name="Picture 4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3D7C8F2A-65BF-4EDC-9D35-4AC4FEC48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78" y="3977220"/>
            <a:ext cx="1830467" cy="28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8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160" y="477203"/>
            <a:ext cx="10515600" cy="14605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anose="020B0803040709020204" pitchFamily="34" charset="0"/>
              </a:rPr>
              <a:t> Ball game: a little testicle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20" y="1883729"/>
            <a:ext cx="1072895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i="1" dirty="0">
                <a:solidFill>
                  <a:schemeClr val="accent5"/>
                </a:solidFill>
                <a:latin typeface="Comic Sans MS" panose="030F0702030302020204" pitchFamily="66" charset="0"/>
              </a:rPr>
              <a:t>How much have you learned?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Divide the class into two teams.</a:t>
            </a:r>
          </a:p>
          <a:p>
            <a:pPr marL="0" indent="0">
              <a:buNone/>
            </a:pPr>
            <a:r>
              <a:rPr lang="en-GB" sz="2400" dirty="0"/>
              <a:t>Stand in two lines facing each other.</a:t>
            </a:r>
          </a:p>
          <a:p>
            <a:pPr marL="0" indent="0">
              <a:buNone/>
            </a:pPr>
            <a:r>
              <a:rPr lang="en-GB" sz="2400" dirty="0"/>
              <a:t>One person starts and tosses the ball/beanbag to someone in the other team.  </a:t>
            </a:r>
          </a:p>
          <a:p>
            <a:pPr marL="0" indent="0">
              <a:buNone/>
            </a:pPr>
            <a:r>
              <a:rPr lang="en-GB" sz="2400" dirty="0"/>
              <a:t>That person has to answer a question the teacher reads out, to get a point for their team.  </a:t>
            </a:r>
          </a:p>
          <a:p>
            <a:pPr marL="0" indent="0">
              <a:buNone/>
            </a:pPr>
            <a:r>
              <a:rPr lang="en-GB" sz="2400" dirty="0"/>
              <a:t>(If they can’t answer it, they can pass.)  </a:t>
            </a:r>
          </a:p>
          <a:p>
            <a:pPr marL="0" indent="0">
              <a:buNone/>
            </a:pPr>
            <a:r>
              <a:rPr lang="en-GB" sz="2400" dirty="0"/>
              <a:t>Then they toss the ball to a member of the other team, and so on.  </a:t>
            </a:r>
          </a:p>
          <a:p>
            <a:pPr marL="0" indent="0">
              <a:buNone/>
            </a:pPr>
            <a:r>
              <a:rPr lang="en-GB" sz="2400" dirty="0"/>
              <a:t>Try not to pass to someone who has already answered a question till everyone has had a go.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383" y="0"/>
            <a:ext cx="3233738" cy="3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11AC9AC-3B5A-442F-9DE5-8CBEA8B97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99"/>
            <a:ext cx="12192000" cy="5109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3213E-CAF7-4608-A6A7-555096B83C15}"/>
              </a:ext>
            </a:extLst>
          </p:cNvPr>
          <p:cNvSpPr txBox="1"/>
          <p:nvPr/>
        </p:nvSpPr>
        <p:spPr>
          <a:xfrm>
            <a:off x="5531620" y="5799619"/>
            <a:ext cx="6336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Act fast to </a:t>
            </a:r>
            <a:r>
              <a:rPr lang="en-GB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en-GB" sz="4800" dirty="0"/>
              <a:t>the ball!</a:t>
            </a:r>
          </a:p>
        </p:txBody>
      </p:sp>
    </p:spTree>
    <p:extLst>
      <p:ext uri="{BB962C8B-B14F-4D97-AF65-F5344CB8AC3E}">
        <p14:creationId xmlns:p14="http://schemas.microsoft.com/office/powerpoint/2010/main" val="16963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26EB-B9DC-4BAA-B8EA-8CFC6309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1" y="160057"/>
            <a:ext cx="10515600" cy="63872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Futura Std Medium" panose="020B0502020204020303" pitchFamily="34" charset="0"/>
              </a:rPr>
              <a:t>Making a model testis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0CCE-E654-4524-A646-3EA286CA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1" y="1139563"/>
            <a:ext cx="4141304" cy="114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>
                <a:latin typeface="Futura Std Medium" panose="020B0502020204020303" pitchFamily="34" charset="0"/>
              </a:rPr>
              <a:t>Take an egg-sized chunk of modelling clay and mould it into an egg shaped ‘testis’.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7BD86-79FB-4054-8CC4-6827CE485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38000"/>
                    </a14:imgEffect>
                  </a14:imgLayer>
                </a14:imgProps>
              </a:ext>
            </a:extLst>
          </a:blip>
          <a:srcRect l="32441" t="32089" r="42202" b="31178"/>
          <a:stretch/>
        </p:blipFill>
        <p:spPr>
          <a:xfrm flipH="1">
            <a:off x="5540309" y="2970588"/>
            <a:ext cx="1798324" cy="1519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CA4A6-2AC2-4258-93FD-69FAC9B89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12000" contrast="-23000"/>
                    </a14:imgEffect>
                  </a14:imgLayer>
                </a14:imgProps>
              </a:ext>
            </a:extLst>
          </a:blip>
          <a:srcRect l="24479" t="29399" r="28941" b="26264"/>
          <a:stretch/>
        </p:blipFill>
        <p:spPr>
          <a:xfrm rot="5400000">
            <a:off x="4517389" y="989821"/>
            <a:ext cx="1550507" cy="1764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18BE8-CC0B-4419-AA24-E53D50ACD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12000" contrast="-23000"/>
                    </a14:imgEffect>
                  </a14:imgLayer>
                </a14:imgProps>
              </a:ext>
            </a:extLst>
          </a:blip>
          <a:srcRect l="27040" t="30295" r="22718" b="25369"/>
          <a:stretch/>
        </p:blipFill>
        <p:spPr>
          <a:xfrm rot="18770683">
            <a:off x="7219430" y="1071144"/>
            <a:ext cx="748849" cy="712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6D89F-AC4D-408E-8145-F106EBF6A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12000" contrast="-23000"/>
                    </a14:imgEffect>
                  </a14:imgLayer>
                </a14:imgProps>
              </a:ext>
            </a:extLst>
          </a:blip>
          <a:srcRect l="27040" t="30295" r="22718" b="25369"/>
          <a:stretch/>
        </p:blipFill>
        <p:spPr>
          <a:xfrm>
            <a:off x="9196216" y="1040990"/>
            <a:ext cx="558848" cy="77315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91B943D-B5EB-4F37-816F-C950B8191528}"/>
              </a:ext>
            </a:extLst>
          </p:cNvPr>
          <p:cNvSpPr/>
          <p:nvPr/>
        </p:nvSpPr>
        <p:spPr>
          <a:xfrm>
            <a:off x="8223724" y="1364473"/>
            <a:ext cx="744639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A9230C-724F-4843-8977-0BBD96295A1B}"/>
              </a:ext>
            </a:extLst>
          </p:cNvPr>
          <p:cNvSpPr txBox="1">
            <a:spLocks/>
          </p:cNvSpPr>
          <p:nvPr/>
        </p:nvSpPr>
        <p:spPr>
          <a:xfrm>
            <a:off x="237506" y="2325461"/>
            <a:ext cx="4141304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GB" sz="2000" dirty="0">
                <a:latin typeface="Futura Std Medium" panose="020B0502020204020303" pitchFamily="34" charset="0"/>
              </a:rPr>
              <a:t>Take a strip of modelling clay and wrap it round a piece of string.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E74D9D-68C2-420E-B2B7-2AE5311E4386}"/>
              </a:ext>
            </a:extLst>
          </p:cNvPr>
          <p:cNvSpPr txBox="1">
            <a:spLocks/>
          </p:cNvSpPr>
          <p:nvPr/>
        </p:nvSpPr>
        <p:spPr>
          <a:xfrm>
            <a:off x="237506" y="3433876"/>
            <a:ext cx="5394408" cy="187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en-GB" sz="2000" dirty="0">
                <a:latin typeface="Futura Std Medium" panose="020B0502020204020303" pitchFamily="34" charset="0"/>
              </a:rPr>
              <a:t>Firmly press the wrapped string along one side of the egg-shaped ‘testis’.  The clay-covered string represents the epididymis, where sperm mature.</a:t>
            </a:r>
          </a:p>
          <a:p>
            <a:pPr marL="536575" indent="0">
              <a:buNone/>
            </a:pPr>
            <a:r>
              <a:rPr lang="en-GB" sz="2000" dirty="0">
                <a:latin typeface="Futura Std Medium" panose="020B0502020204020303" pitchFamily="34" charset="0"/>
              </a:rPr>
              <a:t>Now dangle the ‘testis’ on the string.  See how it can twist and turn?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C9200E-AC15-4AE0-ADAB-9159D7EEBD35}"/>
              </a:ext>
            </a:extLst>
          </p:cNvPr>
          <p:cNvSpPr txBox="1">
            <a:spLocks/>
          </p:cNvSpPr>
          <p:nvPr/>
        </p:nvSpPr>
        <p:spPr>
          <a:xfrm>
            <a:off x="186318" y="5530517"/>
            <a:ext cx="4908008" cy="95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en-GB" sz="2000" dirty="0">
                <a:latin typeface="Futura Std Medium" panose="020B0502020204020303" pitchFamily="34" charset="0"/>
              </a:rPr>
              <a:t>Press a hard bead/seed halfway into the ‘testis’ on the opposite side to the covered string.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EF76A1-8582-4139-8139-C2D7A491C639}"/>
              </a:ext>
            </a:extLst>
          </p:cNvPr>
          <p:cNvGrpSpPr/>
          <p:nvPr/>
        </p:nvGrpSpPr>
        <p:grpSpPr>
          <a:xfrm>
            <a:off x="6040580" y="4875865"/>
            <a:ext cx="1287899" cy="1607520"/>
            <a:chOff x="8676639" y="4653279"/>
            <a:chExt cx="1566388" cy="19160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5D240B-76ED-4B74-8BF4-F30ED8917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4000" contrast="38000"/>
                      </a14:imgEffect>
                    </a14:imgLayer>
                  </a14:imgProps>
                </a:ext>
              </a:extLst>
            </a:blip>
            <a:srcRect l="35995" t="43389" r="54111" b="35860"/>
            <a:stretch/>
          </p:blipFill>
          <p:spPr>
            <a:xfrm flipH="1">
              <a:off x="8676639" y="4653279"/>
              <a:ext cx="1566388" cy="191600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9F3C1CE-7B68-4A26-9BF4-E29DF318F69F}"/>
                </a:ext>
              </a:extLst>
            </p:cNvPr>
            <p:cNvSpPr/>
            <p:nvPr/>
          </p:nvSpPr>
          <p:spPr>
            <a:xfrm>
              <a:off x="9418320" y="5628640"/>
              <a:ext cx="243840" cy="2255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id="{3E864857-D8FD-4510-B7C9-2E3065908623}"/>
              </a:ext>
            </a:extLst>
          </p:cNvPr>
          <p:cNvSpPr/>
          <p:nvPr/>
        </p:nvSpPr>
        <p:spPr>
          <a:xfrm rot="2682005">
            <a:off x="5281576" y="1148572"/>
            <a:ext cx="788837" cy="711200"/>
          </a:xfrm>
          <a:prstGeom prst="irregularSeal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4BD71A13-B7C5-4AB5-8799-C54737A68DDB}"/>
              </a:ext>
            </a:extLst>
          </p:cNvPr>
          <p:cNvSpPr/>
          <p:nvPr/>
        </p:nvSpPr>
        <p:spPr>
          <a:xfrm rot="848418">
            <a:off x="5783694" y="1161536"/>
            <a:ext cx="1311554" cy="43609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B2B4810-1211-421D-9305-793BF9F27EB3}"/>
              </a:ext>
            </a:extLst>
          </p:cNvPr>
          <p:cNvSpPr txBox="1">
            <a:spLocks/>
          </p:cNvSpPr>
          <p:nvPr/>
        </p:nvSpPr>
        <p:spPr>
          <a:xfrm>
            <a:off x="7921483" y="2715602"/>
            <a:ext cx="3917425" cy="95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5"/>
            </a:pPr>
            <a:r>
              <a:rPr lang="en-GB" sz="2000" dirty="0">
                <a:latin typeface="Futura Std Medium" panose="020B0502020204020303" pitchFamily="34" charset="0"/>
              </a:rPr>
              <a:t>Pop the ‘testis’ into 2 mini plastic bags to represent the scrotum.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7F3854-2A21-40E0-AFEC-B33470B8E092}"/>
              </a:ext>
            </a:extLst>
          </p:cNvPr>
          <p:cNvGrpSpPr/>
          <p:nvPr/>
        </p:nvGrpSpPr>
        <p:grpSpPr>
          <a:xfrm>
            <a:off x="9373971" y="3748776"/>
            <a:ext cx="1497184" cy="1509023"/>
            <a:chOff x="9078310" y="4149276"/>
            <a:chExt cx="1982380" cy="17295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2F8339-1757-4E6C-BDD8-0EFB2FE6C79C}"/>
                </a:ext>
              </a:extLst>
            </p:cNvPr>
            <p:cNvGrpSpPr/>
            <p:nvPr/>
          </p:nvGrpSpPr>
          <p:grpSpPr>
            <a:xfrm>
              <a:off x="9460501" y="4149276"/>
              <a:ext cx="1352154" cy="1729541"/>
              <a:chOff x="8676639" y="4653279"/>
              <a:chExt cx="1566388" cy="191600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ECE68A6-0D7A-40FE-929D-0838C08C5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34000" contrast="38000"/>
                        </a14:imgEffect>
                      </a14:imgLayer>
                    </a14:imgProps>
                  </a:ext>
                </a:extLst>
              </a:blip>
              <a:srcRect l="35995" t="43389" r="54111" b="35860"/>
              <a:stretch/>
            </p:blipFill>
            <p:spPr>
              <a:xfrm flipH="1">
                <a:off x="8676639" y="4653279"/>
                <a:ext cx="1566388" cy="191600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B2C193-A176-42BE-A605-25D0D65DDAC2}"/>
                  </a:ext>
                </a:extLst>
              </p:cNvPr>
              <p:cNvSpPr/>
              <p:nvPr/>
            </p:nvSpPr>
            <p:spPr>
              <a:xfrm>
                <a:off x="9418320" y="5628640"/>
                <a:ext cx="243840" cy="22550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F32360-BBA9-4029-9E8B-CDAE9B908D35}"/>
                </a:ext>
              </a:extLst>
            </p:cNvPr>
            <p:cNvSpPr/>
            <p:nvPr/>
          </p:nvSpPr>
          <p:spPr>
            <a:xfrm rot="13894747">
              <a:off x="9671490" y="3623932"/>
              <a:ext cx="158865" cy="13452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3C9635-5ED1-4B36-AA09-84DBBEBFFAC9}"/>
                </a:ext>
              </a:extLst>
            </p:cNvPr>
            <p:cNvSpPr/>
            <p:nvPr/>
          </p:nvSpPr>
          <p:spPr>
            <a:xfrm rot="13894747">
              <a:off x="9511571" y="4307410"/>
              <a:ext cx="1684968" cy="1413270"/>
            </a:xfrm>
            <a:prstGeom prst="rect">
              <a:avLst/>
            </a:prstGeom>
            <a:gradFill flip="none" rotWithShape="1">
              <a:gsLst>
                <a:gs pos="0">
                  <a:srgbClr val="DFE9ED">
                    <a:alpha val="0"/>
                    <a:lumMod val="71000"/>
                  </a:srgbClr>
                </a:gs>
                <a:gs pos="71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88FD19D-731D-447E-81C8-9C6548FD60E6}"/>
              </a:ext>
            </a:extLst>
          </p:cNvPr>
          <p:cNvSpPr/>
          <p:nvPr/>
        </p:nvSpPr>
        <p:spPr>
          <a:xfrm>
            <a:off x="7921486" y="2638449"/>
            <a:ext cx="3806687" cy="38449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AD5DA41-BD12-4131-BECC-A6CBA477DC4C}"/>
              </a:ext>
            </a:extLst>
          </p:cNvPr>
          <p:cNvSpPr txBox="1">
            <a:spLocks/>
          </p:cNvSpPr>
          <p:nvPr/>
        </p:nvSpPr>
        <p:spPr>
          <a:xfrm>
            <a:off x="8012870" y="5463362"/>
            <a:ext cx="3917425" cy="95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Futura Std Medium" panose="020B0502020204020303" pitchFamily="34" charset="0"/>
              </a:rPr>
              <a:t>Can you feel the difference between the ‘testis’ and the bead? </a:t>
            </a:r>
          </a:p>
        </p:txBody>
      </p:sp>
    </p:spTree>
    <p:extLst>
      <p:ext uri="{BB962C8B-B14F-4D97-AF65-F5344CB8AC3E}">
        <p14:creationId xmlns:p14="http://schemas.microsoft.com/office/powerpoint/2010/main" val="83969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5FD3DCD-0A4B-4EB6-B98B-5058ED39E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929"/>
            <a:ext cx="9193696" cy="5164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8B3F5-A926-4408-8D7F-8DB145FB91F2}"/>
              </a:ext>
            </a:extLst>
          </p:cNvPr>
          <p:cNvSpPr txBox="1"/>
          <p:nvPr/>
        </p:nvSpPr>
        <p:spPr>
          <a:xfrm>
            <a:off x="8260079" y="323354"/>
            <a:ext cx="3598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See how many structures you recognise</a:t>
            </a:r>
            <a:r>
              <a:rPr lang="en-GB" sz="2800"/>
              <a:t>, </a:t>
            </a:r>
          </a:p>
          <a:p>
            <a:r>
              <a:rPr lang="en-GB" sz="2800"/>
              <a:t>then </a:t>
            </a:r>
            <a:r>
              <a:rPr lang="en-GB" sz="2800" dirty="0"/>
              <a:t>fill in your worksheets when you get them!</a:t>
            </a:r>
          </a:p>
        </p:txBody>
      </p:sp>
    </p:spTree>
    <p:extLst>
      <p:ext uri="{BB962C8B-B14F-4D97-AF65-F5344CB8AC3E}">
        <p14:creationId xmlns:p14="http://schemas.microsoft.com/office/powerpoint/2010/main" val="874001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8C3F-65B6-40CE-A9F8-BC99EC33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rte" panose="03060902040502070203" pitchFamily="66" charset="0"/>
              </a:rPr>
              <a:t>Credits: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C059-3549-4B96-8841-DD790765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780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Forte" panose="03060902040502070203" pitchFamily="66" charset="0"/>
              </a:rPr>
              <a:t>Original concept and design</a:t>
            </a:r>
            <a:r>
              <a:rPr lang="en-GB" sz="2000" dirty="0"/>
              <a:t>: Professor James Green and Charlie Green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Forte" panose="03060902040502070203" pitchFamily="66" charset="0"/>
              </a:rPr>
              <a:t>Lesson structure, lesson design and pilot testing</a:t>
            </a:r>
            <a:r>
              <a:rPr lang="en-GB" sz="2000" dirty="0"/>
              <a:t>: Dr Vicky Stubbs, Highgate School, London.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Forte" panose="03060902040502070203" pitchFamily="66" charset="0"/>
              </a:rPr>
              <a:t>Clinical content</a:t>
            </a:r>
            <a:r>
              <a:rPr lang="en-GB" sz="2000" dirty="0"/>
              <a:t>: Professor James Green, Urology Network Director, North East London, and contributing surgeons (torsion) Nadine McCauley, Caroline MacDonald and </a:t>
            </a:r>
            <a:r>
              <a:rPr lang="en-GB" sz="2000" dirty="0" err="1"/>
              <a:t>Shabnan</a:t>
            </a:r>
            <a:r>
              <a:rPr lang="en-GB" sz="2000" dirty="0"/>
              <a:t> </a:t>
            </a:r>
            <a:r>
              <a:rPr lang="en-GB" sz="2000" dirty="0" err="1"/>
              <a:t>Undre</a:t>
            </a:r>
            <a:r>
              <a:rPr lang="en-GB" sz="2000" dirty="0"/>
              <a:t> and (testicular lumps and self examination) Ashley </a:t>
            </a:r>
            <a:r>
              <a:rPr lang="en-GB" sz="2000" dirty="0" err="1"/>
              <a:t>Mehmi</a:t>
            </a:r>
            <a:r>
              <a:rPr lang="en-GB" sz="2000" dirty="0"/>
              <a:t>.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Forte" panose="03060902040502070203" pitchFamily="66" charset="0"/>
              </a:rPr>
              <a:t>Script development, graphic design and video animation</a:t>
            </a:r>
            <a:r>
              <a:rPr lang="en-GB" sz="2000" dirty="0"/>
              <a:t>: Sophia </a:t>
            </a:r>
            <a:r>
              <a:rPr lang="en-GB" sz="2000" dirty="0" err="1"/>
              <a:t>Ppali</a:t>
            </a:r>
            <a:r>
              <a:rPr lang="en-GB" sz="2000" dirty="0"/>
              <a:t> and Imran </a:t>
            </a:r>
            <a:r>
              <a:rPr lang="en-GB" sz="2000" dirty="0" err="1"/>
              <a:t>Nazerali</a:t>
            </a:r>
            <a:r>
              <a:rPr lang="en-GB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32F94-0AB0-48F3-A822-D010E482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521" y="354500"/>
            <a:ext cx="3228838" cy="63448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B5FC799-487D-C4E5-2FBA-36A0F7209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62" y="230188"/>
            <a:ext cx="2438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E0FC-8416-4F67-AF67-435D080C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Key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29F2B-D9AD-419E-A441-79C7277A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0146" cy="4351338"/>
          </a:xfrm>
        </p:spPr>
        <p:txBody>
          <a:bodyPr>
            <a:normAutofit/>
          </a:bodyPr>
          <a:lstStyle/>
          <a:p>
            <a:r>
              <a:rPr lang="en-GB" sz="2400" dirty="0"/>
              <a:t>Testis (one)…..testes  (two)</a:t>
            </a:r>
          </a:p>
          <a:p>
            <a:r>
              <a:rPr lang="en-GB" sz="2400" dirty="0"/>
              <a:t>Testis = testicle = ‘ball’</a:t>
            </a:r>
          </a:p>
          <a:p>
            <a:r>
              <a:rPr lang="en-GB" sz="2400" dirty="0"/>
              <a:t>Scrotum = the proper word for a ‘</a:t>
            </a:r>
            <a:r>
              <a:rPr lang="en-GB" sz="2400" dirty="0" err="1"/>
              <a:t>ballsack</a:t>
            </a:r>
            <a:r>
              <a:rPr lang="en-GB" sz="2400" dirty="0"/>
              <a:t>’ </a:t>
            </a:r>
          </a:p>
          <a:p>
            <a:r>
              <a:rPr lang="en-GB" sz="2400" dirty="0"/>
              <a:t>Torsion (twisting)</a:t>
            </a:r>
          </a:p>
          <a:p>
            <a:r>
              <a:rPr lang="en-GB" sz="2400" dirty="0"/>
              <a:t>Abdomen = lower part of tummy</a:t>
            </a:r>
          </a:p>
          <a:p>
            <a:r>
              <a:rPr lang="en-GB" sz="2400" dirty="0"/>
              <a:t>Paediatric = the branch of medicine or part of a hospital that deals with children</a:t>
            </a:r>
          </a:p>
          <a:p>
            <a:r>
              <a:rPr lang="en-GB" sz="2400" dirty="0"/>
              <a:t>Cancer = a lump (of cells) in your body that can make you quite ill if left untreated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BBB22B-DC3E-9844-2A7C-C3FB2D342CCC}"/>
              </a:ext>
            </a:extLst>
          </p:cNvPr>
          <p:cNvGrpSpPr/>
          <p:nvPr/>
        </p:nvGrpSpPr>
        <p:grpSpPr>
          <a:xfrm>
            <a:off x="9815512" y="681037"/>
            <a:ext cx="1095375" cy="1442720"/>
            <a:chOff x="0" y="0"/>
            <a:chExt cx="1095375" cy="14430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A74796-66AA-5033-2AF0-6A3BF7ADC17B}"/>
                </a:ext>
              </a:extLst>
            </p:cNvPr>
            <p:cNvGrpSpPr/>
            <p:nvPr/>
          </p:nvGrpSpPr>
          <p:grpSpPr>
            <a:xfrm>
              <a:off x="0" y="0"/>
              <a:ext cx="1095375" cy="1443037"/>
              <a:chOff x="0" y="0"/>
              <a:chExt cx="1095375" cy="1443037"/>
            </a:xfrm>
          </p:grpSpPr>
          <p:pic>
            <p:nvPicPr>
              <p:cNvPr id="7" name="Picture 6" descr="Qr code&#10;&#10;Description automatically generated">
                <a:extLst>
                  <a:ext uri="{FF2B5EF4-FFF2-40B4-BE49-F238E27FC236}">
                    <a16:creationId xmlns:a16="http://schemas.microsoft.com/office/drawing/2014/main" id="{76E1F74D-2499-A673-18F2-50E40909C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85215" cy="10852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C0D133E-1F42-ED6D-472E-DC731BEACD76}"/>
                  </a:ext>
                </a:extLst>
              </p:cNvPr>
              <p:cNvSpPr/>
              <p:nvPr/>
            </p:nvSpPr>
            <p:spPr>
              <a:xfrm>
                <a:off x="19050" y="47625"/>
                <a:ext cx="1076325" cy="139541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921D7F66-F6CC-032C-0898-92B72F6EE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1014412"/>
              <a:ext cx="885825" cy="3524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0" rIns="36000" bIns="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700" dirty="0">
                  <a:solidFill>
                    <a:srgbClr val="000000"/>
                  </a:solidFill>
                  <a:effectLst/>
                  <a:latin typeface="Abadi" panose="020B0604020104020204" pitchFamily="34" charset="0"/>
                  <a:ea typeface="Calibri" panose="020F0502020204030204" pitchFamily="34" charset="0"/>
                </a:rPr>
                <a:t>Scan here for more information on testicular health.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28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7F9040-EAAC-4928-B68B-0AE931ED643D}"/>
              </a:ext>
            </a:extLst>
          </p:cNvPr>
          <p:cNvSpPr txBox="1">
            <a:spLocks/>
          </p:cNvSpPr>
          <p:nvPr/>
        </p:nvSpPr>
        <p:spPr>
          <a:xfrm>
            <a:off x="475389" y="130130"/>
            <a:ext cx="10515600" cy="47307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What do you know/remember about male reproductive anatomy?   </a:t>
            </a:r>
            <a:r>
              <a:rPr lang="en-GB" sz="3200" b="1" dirty="0">
                <a:solidFill>
                  <a:srgbClr val="FF0000"/>
                </a:solidFill>
              </a:rPr>
              <a:t>Check your labels</a:t>
            </a:r>
            <a:r>
              <a:rPr lang="en-GB" sz="3200" b="1" dirty="0"/>
              <a:t>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6ED270-0B7B-4783-9D3E-921194D6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4" y="678709"/>
            <a:ext cx="10774017" cy="604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3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40255" y="2478456"/>
            <a:ext cx="4197802" cy="3859899"/>
            <a:chOff x="940255" y="2478456"/>
            <a:chExt cx="4197802" cy="3859899"/>
          </a:xfrm>
        </p:grpSpPr>
        <p:grpSp>
          <p:nvGrpSpPr>
            <p:cNvPr id="31" name="Group 30"/>
            <p:cNvGrpSpPr/>
            <p:nvPr/>
          </p:nvGrpSpPr>
          <p:grpSpPr>
            <a:xfrm>
              <a:off x="940255" y="2478456"/>
              <a:ext cx="4197802" cy="3859899"/>
              <a:chOff x="962027" y="2769302"/>
              <a:chExt cx="4197802" cy="385989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2027" y="2769302"/>
                <a:ext cx="4197802" cy="385989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186543" y="2855012"/>
                <a:ext cx="1462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>
                    <a:solidFill>
                      <a:srgbClr val="00B0F0"/>
                    </a:solidFill>
                  </a:rPr>
                  <a:t>In foetus</a:t>
                </a:r>
              </a:p>
            </p:txBody>
          </p:sp>
        </p:grpSp>
        <p:sp>
          <p:nvSpPr>
            <p:cNvPr id="33" name="Oval 32"/>
            <p:cNvSpPr/>
            <p:nvPr/>
          </p:nvSpPr>
          <p:spPr>
            <a:xfrm rot="2802331">
              <a:off x="3532994" y="2885300"/>
              <a:ext cx="456094" cy="71425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68163" y="2256157"/>
            <a:ext cx="4864302" cy="3818596"/>
            <a:chOff x="6568163" y="2256157"/>
            <a:chExt cx="4864302" cy="3818596"/>
          </a:xfrm>
        </p:grpSpPr>
        <p:grpSp>
          <p:nvGrpSpPr>
            <p:cNvPr id="30" name="Group 29"/>
            <p:cNvGrpSpPr/>
            <p:nvPr/>
          </p:nvGrpSpPr>
          <p:grpSpPr>
            <a:xfrm>
              <a:off x="6568163" y="2256157"/>
              <a:ext cx="4864302" cy="3818596"/>
              <a:chOff x="6643686" y="2769302"/>
              <a:chExt cx="4864302" cy="3818596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643686" y="2769302"/>
                <a:ext cx="3665085" cy="3818596"/>
                <a:chOff x="6643686" y="2769302"/>
                <a:chExt cx="3665085" cy="3818596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43686" y="2769302"/>
                  <a:ext cx="3665085" cy="3818596"/>
                </a:xfrm>
                <a:prstGeom prst="rect">
                  <a:avLst/>
                </a:prstGeom>
              </p:spPr>
            </p:pic>
            <p:cxnSp>
              <p:nvCxnSpPr>
                <p:cNvPr id="13" name="Straight Connector 12"/>
                <p:cNvCxnSpPr/>
                <p:nvPr/>
              </p:nvCxnSpPr>
              <p:spPr>
                <a:xfrm flipH="1" flipV="1">
                  <a:off x="7010400" y="2934401"/>
                  <a:ext cx="2416630" cy="52323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10252644" y="2971499"/>
                <a:ext cx="1255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rgbClr val="00B0F0"/>
                    </a:solidFill>
                  </a:rPr>
                  <a:t>In baby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 rot="229780">
              <a:off x="8771042" y="5017104"/>
              <a:ext cx="606534" cy="7607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470571" cy="23358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B0F0"/>
                </a:solidFill>
                <a:highlight>
                  <a:srgbClr val="FFFF00"/>
                </a:highlight>
                <a:latin typeface="Forte" panose="03060902040502070203" pitchFamily="66" charset="0"/>
              </a:rPr>
              <a:t>During development in the womb</a:t>
            </a:r>
            <a:r>
              <a:rPr lang="en-GB" b="1" dirty="0">
                <a:solidFill>
                  <a:srgbClr val="00B0F0"/>
                </a:solidFill>
                <a:latin typeface="Forte" panose="03060902040502070203" pitchFamily="66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056" y="999381"/>
            <a:ext cx="11212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In most male foetuses, testes form within the abdomen and descend/drop down into the scrotum via a tunnel called the </a:t>
            </a:r>
            <a:r>
              <a:rPr lang="en-GB" sz="2200" b="1"/>
              <a:t>inguinal canal.  </a:t>
            </a:r>
            <a:r>
              <a:rPr lang="en-GB" sz="2200"/>
              <a:t>This usually happens before birth or soon after.</a:t>
            </a:r>
          </a:p>
          <a:p>
            <a:endParaRPr lang="en-GB" sz="2200"/>
          </a:p>
        </p:txBody>
      </p:sp>
      <p:grpSp>
        <p:nvGrpSpPr>
          <p:cNvPr id="24" name="Group 23"/>
          <p:cNvGrpSpPr/>
          <p:nvPr/>
        </p:nvGrpSpPr>
        <p:grpSpPr>
          <a:xfrm>
            <a:off x="4212854" y="2157534"/>
            <a:ext cx="3147801" cy="619787"/>
            <a:chOff x="4182158" y="2185054"/>
            <a:chExt cx="3147801" cy="619787"/>
          </a:xfrm>
        </p:grpSpPr>
        <p:sp>
          <p:nvSpPr>
            <p:cNvPr id="8" name="TextBox 7"/>
            <p:cNvSpPr txBox="1"/>
            <p:nvPr/>
          </p:nvSpPr>
          <p:spPr>
            <a:xfrm>
              <a:off x="5196359" y="2185054"/>
              <a:ext cx="2133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/>
                <a:t>Inguinal canal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182158" y="2521219"/>
              <a:ext cx="1019514" cy="2836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868040" y="3212231"/>
            <a:ext cx="2425815" cy="769441"/>
            <a:chOff x="3842657" y="3467940"/>
            <a:chExt cx="2425815" cy="769441"/>
          </a:xfrm>
        </p:grpSpPr>
        <p:sp>
          <p:nvSpPr>
            <p:cNvPr id="9" name="TextBox 8"/>
            <p:cNvSpPr txBox="1"/>
            <p:nvPr/>
          </p:nvSpPr>
          <p:spPr>
            <a:xfrm>
              <a:off x="4777129" y="3467940"/>
              <a:ext cx="1491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/>
                <a:t>descending testis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3842657" y="3635075"/>
              <a:ext cx="995022" cy="757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211046" y="4628015"/>
            <a:ext cx="2480244" cy="998131"/>
            <a:chOff x="9263743" y="4970168"/>
            <a:chExt cx="2480244" cy="998131"/>
          </a:xfrm>
        </p:grpSpPr>
        <p:sp>
          <p:nvSpPr>
            <p:cNvPr id="21" name="TextBox 20"/>
            <p:cNvSpPr txBox="1"/>
            <p:nvPr/>
          </p:nvSpPr>
          <p:spPr>
            <a:xfrm>
              <a:off x="10252644" y="4970168"/>
              <a:ext cx="1491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/>
                <a:t>testis in scrotum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9263743" y="5371274"/>
              <a:ext cx="1107967" cy="5970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6096000" y="61083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1E1E23"/>
                </a:solidFill>
                <a:latin typeface="Source Sans Pro" panose="020B0503030403020204" pitchFamily="34" charset="0"/>
              </a:rPr>
              <a:t>It’s normal for one testis to be slightly larger than the other, </a:t>
            </a:r>
          </a:p>
          <a:p>
            <a:r>
              <a:rPr lang="en-GB" sz="1600" dirty="0">
                <a:solidFill>
                  <a:srgbClr val="1E1E23"/>
                </a:solidFill>
                <a:latin typeface="Source Sans Pro" panose="020B0503030403020204" pitchFamily="34" charset="0"/>
              </a:rPr>
              <a:t>and for one to hang lower than the other within the scrotum</a:t>
            </a:r>
            <a:endParaRPr lang="en-GB" sz="1600" dirty="0"/>
          </a:p>
        </p:txBody>
      </p:sp>
      <p:sp>
        <p:nvSpPr>
          <p:cNvPr id="43" name="Circular Arrow 42"/>
          <p:cNvSpPr/>
          <p:nvPr/>
        </p:nvSpPr>
        <p:spPr>
          <a:xfrm rot="785669" flipH="1">
            <a:off x="3396545" y="3177044"/>
            <a:ext cx="754367" cy="1744149"/>
          </a:xfrm>
          <a:prstGeom prst="circularArrow">
            <a:avLst>
              <a:gd name="adj1" fmla="val 12500"/>
              <a:gd name="adj2" fmla="val 1510074"/>
              <a:gd name="adj3" fmla="val 20457681"/>
              <a:gd name="adj4" fmla="val 17096594"/>
              <a:gd name="adj5" fmla="val 12500"/>
            </a:avLst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744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00B0F0"/>
                </a:solidFill>
                <a:latin typeface="Forte" panose="03060902040502070203" pitchFamily="66" charset="0"/>
              </a:rPr>
              <a:t>Things don’t always go according to plan….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705853"/>
            <a:ext cx="9760131" cy="5192027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2600" dirty="0"/>
              <a:t>Sometimes, a testis can get ‘stuck’ part-way down the canal.  If it stays here, fertility can be affected later.</a:t>
            </a:r>
          </a:p>
          <a:p>
            <a:endParaRPr lang="en-GB" sz="2600" dirty="0"/>
          </a:p>
          <a:p>
            <a:r>
              <a:rPr lang="en-GB" sz="2600" dirty="0"/>
              <a:t>Undescended testes are usually sorted out by a specialised doctor (a paediatric surgeon or urologist) early in childhood.</a:t>
            </a:r>
          </a:p>
          <a:p>
            <a:endParaRPr lang="en-GB" sz="2600" dirty="0"/>
          </a:p>
          <a:p>
            <a:r>
              <a:rPr lang="en-GB" sz="2600" dirty="0"/>
              <a:t>Some boys have testes that </a:t>
            </a:r>
            <a:r>
              <a:rPr lang="en-GB" sz="2600" b="1" dirty="0"/>
              <a:t>retract</a:t>
            </a:r>
            <a:r>
              <a:rPr lang="en-GB" sz="2600" dirty="0"/>
              <a:t> a bit (</a:t>
            </a:r>
            <a:r>
              <a:rPr lang="en-GB" sz="2600" dirty="0" err="1"/>
              <a:t>ie</a:t>
            </a:r>
            <a:r>
              <a:rPr lang="en-GB" sz="2600" dirty="0"/>
              <a:t>. go part of the way back inside) when they are aroused or cold.  This is not usually anything to worry about.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2200" dirty="0"/>
              <a:t>However, if it causes discomfort or the testes retract right out of the scrotum often, this should be checked out to be sure everything is okay.</a:t>
            </a:r>
          </a:p>
          <a:p>
            <a:endParaRPr lang="en-GB" sz="26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4EBB7C48-5A44-4442-B4BA-0CCBEE423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691" y="4518187"/>
            <a:ext cx="1841560" cy="23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9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F4C95-6CA0-4018-A654-204976E9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128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  <a:latin typeface="Forte" panose="03060902040502070203" pitchFamily="66" charset="0"/>
              </a:rPr>
              <a:t>What’s a Hernia?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C374-B99D-4DC0-91E1-F61A7F77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90" y="1187116"/>
            <a:ext cx="10679229" cy="15721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600" dirty="0"/>
              <a:t>Some boys and men get inguinal </a:t>
            </a:r>
            <a:r>
              <a:rPr lang="en-GB" sz="2600" b="1" dirty="0"/>
              <a:t>hernias</a:t>
            </a:r>
            <a:r>
              <a:rPr lang="en-GB" sz="2600" dirty="0"/>
              <a:t> – this is when part of the abdomen or intestine pushes out through a weak bit of the canal or nearby and makes a </a:t>
            </a:r>
            <a:r>
              <a:rPr lang="en-GB" sz="2600" b="1" dirty="0"/>
              <a:t>visible bump </a:t>
            </a:r>
            <a:r>
              <a:rPr lang="en-GB" sz="2600" dirty="0"/>
              <a:t>in the groin (the ‘groove’ where your leg meets your pubic region):  </a:t>
            </a:r>
          </a:p>
          <a:p>
            <a:pPr marL="457200" lvl="1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05288-6303-42C9-9B9D-B3C1BD1B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"/>
          <a:stretch/>
        </p:blipFill>
        <p:spPr>
          <a:xfrm>
            <a:off x="7397817" y="3429000"/>
            <a:ext cx="3887075" cy="2850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A94AF-BF40-449F-A19F-1DF0CE1D2E2F}"/>
              </a:ext>
            </a:extLst>
          </p:cNvPr>
          <p:cNvSpPr txBox="1"/>
          <p:nvPr/>
        </p:nvSpPr>
        <p:spPr>
          <a:xfrm>
            <a:off x="246373" y="2413337"/>
            <a:ext cx="7036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it sometimes sorts itself out…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but often needs the help of a doctor to repair the weak patch, especially if a bit of intestine gets stuck in there (you’d know if this happened – it’s really sore!)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doctors can fix these quite easily if they aren’t left too long</a:t>
            </a:r>
          </a:p>
          <a:p>
            <a:endParaRPr lang="en-GB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97B2C3-93A5-48C8-A8B9-1E21291E2E79}"/>
              </a:ext>
            </a:extLst>
          </p:cNvPr>
          <p:cNvSpPr/>
          <p:nvPr/>
        </p:nvSpPr>
        <p:spPr>
          <a:xfrm>
            <a:off x="9341354" y="3151304"/>
            <a:ext cx="2243489" cy="1572127"/>
          </a:xfrm>
          <a:prstGeom prst="ellipse">
            <a:avLst/>
          </a:prstGeom>
          <a:noFill/>
          <a:ln w="155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6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anose="020B0803040709020204" pitchFamily="34" charset="0"/>
              </a:rPr>
              <a:t>Torsion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825624"/>
            <a:ext cx="10334554" cy="482554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GB" dirty="0"/>
              <a:t>Does anyone know what </a:t>
            </a:r>
            <a:r>
              <a:rPr lang="en-GB" b="1" i="1" dirty="0"/>
              <a:t>torsion</a:t>
            </a:r>
            <a:r>
              <a:rPr lang="en-GB" dirty="0"/>
              <a:t> means?  </a:t>
            </a:r>
          </a:p>
          <a:p>
            <a:pPr marL="0" indent="0">
              <a:buNone/>
            </a:pPr>
            <a:r>
              <a:rPr lang="en-GB" dirty="0"/>
              <a:t>   </a:t>
            </a:r>
            <a:r>
              <a:rPr lang="en-GB" sz="2600" dirty="0"/>
              <a:t>(If you’re keen on physics, you may have heard of the word.)</a:t>
            </a:r>
          </a:p>
          <a:p>
            <a:pPr marL="457200" lvl="1" indent="0">
              <a:buNone/>
            </a:pPr>
            <a:r>
              <a:rPr lang="en-GB" dirty="0"/>
              <a:t>		</a:t>
            </a:r>
          </a:p>
          <a:p>
            <a:pPr marL="457200" lvl="1" indent="0">
              <a:buNone/>
            </a:pPr>
            <a:r>
              <a:rPr lang="en-GB" dirty="0"/>
              <a:t>= </a:t>
            </a:r>
            <a:r>
              <a:rPr lang="en-GB" sz="3000" b="1" i="1" dirty="0">
                <a:solidFill>
                  <a:srgbClr val="FF0000"/>
                </a:solidFill>
              </a:rPr>
              <a:t>twisting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Testicular torsion happens when the testis twists inside the scrotum.  </a:t>
            </a:r>
          </a:p>
          <a:p>
            <a:pPr lvl="1"/>
            <a:r>
              <a:rPr lang="en-GB" dirty="0"/>
              <a:t>In most boys, this can’t happen because it’s well attached and not very mobile, </a:t>
            </a:r>
          </a:p>
          <a:p>
            <a:pPr lvl="1"/>
            <a:r>
              <a:rPr lang="en-GB" dirty="0"/>
              <a:t>but around </a:t>
            </a:r>
            <a:r>
              <a:rPr lang="en-GB" b="1" dirty="0"/>
              <a:t>1 in 4000 boys/men </a:t>
            </a:r>
            <a:r>
              <a:rPr lang="en-GB" dirty="0"/>
              <a:t>under the age of 25 will experience testicular torsion each year.  It is less common in older men.</a:t>
            </a:r>
          </a:p>
          <a:p>
            <a:endParaRPr lang="en-GB" dirty="0"/>
          </a:p>
          <a:p>
            <a:r>
              <a:rPr lang="en-GB" dirty="0"/>
              <a:t>This is what a healthy testis looks like, then what happens when the testis twists:</a:t>
            </a:r>
            <a:endParaRPr lang="en-GB" dirty="0">
              <a:cs typeface="Calibri"/>
            </a:endParaRPr>
          </a:p>
          <a:p>
            <a:pPr marL="914400" lvl="2" indent="0">
              <a:buNone/>
            </a:pPr>
            <a:r>
              <a:rPr lang="en-GB" sz="4200" dirty="0">
                <a:latin typeface="Forte" panose="03060902040502070203" pitchFamily="66" charset="0"/>
              </a:rPr>
              <a:t>Watch </a:t>
            </a:r>
            <a:r>
              <a:rPr lang="en-GB" sz="4200" dirty="0">
                <a:solidFill>
                  <a:srgbClr val="FF0000"/>
                </a:solidFill>
                <a:latin typeface="Forte" panose="03060902040502070203" pitchFamily="66" charset="0"/>
                <a:hlinkClick r:id="rId3"/>
              </a:rPr>
              <a:t>this</a:t>
            </a:r>
            <a:r>
              <a:rPr lang="en-GB" sz="4200" dirty="0">
                <a:latin typeface="Forte" panose="03060902040502070203" pitchFamily="66" charset="0"/>
              </a:rPr>
              <a:t> short video</a:t>
            </a:r>
            <a:r>
              <a:rPr lang="en-GB" sz="2400" dirty="0"/>
              <a:t>. </a:t>
            </a:r>
          </a:p>
          <a:p>
            <a:pPr marL="914400" lvl="2" indent="0">
              <a:buNone/>
            </a:pPr>
            <a:r>
              <a:rPr lang="en-GB" u="sng" dirty="0">
                <a:hlinkClick r:id="rId4" tooltip="www.testicularhealth.info"/>
              </a:rPr>
              <a:t>(</a:t>
            </a:r>
            <a:r>
              <a:rPr lang="en-GB" u="sng" dirty="0">
                <a:hlinkClick r:id="rId5"/>
              </a:rPr>
              <a:t>https://youtu.be/z7k6dRfPEYc</a:t>
            </a:r>
            <a:r>
              <a:rPr lang="en-GB" i="1" dirty="0"/>
              <a:t> What is testicular torsion</a:t>
            </a:r>
            <a:r>
              <a:rPr lang="en-GB" dirty="0"/>
              <a:t> video)</a:t>
            </a:r>
            <a:endParaRPr lang="en-GB" u="sng" dirty="0"/>
          </a:p>
          <a:p>
            <a:pPr marL="914400" lvl="2" indent="0">
              <a:buNone/>
            </a:pP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8000"/>
                    </a14:imgEffect>
                    <a14:imgEffect>
                      <a14:colorTemperature colorTemp="3793"/>
                    </a14:imgEffect>
                    <a14:imgEffect>
                      <a14:saturation sat="58000"/>
                    </a14:imgEffect>
                    <a14:imgEffect>
                      <a14:brightnessContrast bright="36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1486" y="0"/>
            <a:ext cx="3418113" cy="29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6343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Forte" panose="03060902040502070203" pitchFamily="66" charset="0"/>
              </a:rPr>
              <a:t>Why is testicular torsion a potential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pairs or small groups, try to </a:t>
            </a:r>
            <a:r>
              <a:rPr lang="en-GB" b="1" dirty="0">
                <a:solidFill>
                  <a:srgbClr val="D35DA9"/>
                </a:solidFill>
              </a:rPr>
              <a:t>answer the following 5 questions </a:t>
            </a:r>
            <a:r>
              <a:rPr lang="en-GB" dirty="0"/>
              <a:t>on your worksheet: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did you see happening in the animation?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Why is this a problem?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do you think the symptoms might be?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do you think a boy/young man should do if he suspects torsion?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How worried should we be about testicular torsion?</a:t>
            </a:r>
          </a:p>
          <a:p>
            <a:endParaRPr lang="en-GB" sz="2400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D7FE99-0224-4B0B-8D06-14FF77884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0" b="19697"/>
          <a:stretch/>
        </p:blipFill>
        <p:spPr>
          <a:xfrm>
            <a:off x="10836704" y="4626610"/>
            <a:ext cx="1017838" cy="16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8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E8C1-8492-4E6D-9961-08E665A9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Forte" panose="03060902040502070203" pitchFamily="66" charset="0"/>
              </a:rPr>
              <a:t>Now watch </a:t>
            </a:r>
            <a:r>
              <a:rPr lang="en-GB" sz="4800" dirty="0">
                <a:solidFill>
                  <a:srgbClr val="FF0000"/>
                </a:solidFill>
                <a:latin typeface="Forte" panose="03060902040502070203" pitchFamily="66" charset="0"/>
                <a:hlinkClick r:id="rId2"/>
              </a:rPr>
              <a:t>this</a:t>
            </a:r>
            <a:r>
              <a:rPr lang="en-GB" sz="4800" dirty="0">
                <a:latin typeface="Forte" panose="03060902040502070203" pitchFamily="66" charset="0"/>
              </a:rPr>
              <a:t> video</a:t>
            </a:r>
            <a:r>
              <a:rPr lang="en-GB" sz="4800" dirty="0">
                <a:latin typeface="Abadi" panose="020B0604020104020204" pitchFamily="34" charset="0"/>
              </a:rPr>
              <a:t>*</a:t>
            </a:r>
            <a:br>
              <a:rPr lang="en-GB" dirty="0">
                <a:highlight>
                  <a:srgbClr val="FFFF00"/>
                </a:highlight>
                <a:latin typeface="Forte" panose="03060902040502070203" pitchFamily="66" charset="0"/>
              </a:rPr>
            </a:br>
            <a:endParaRPr lang="en-GB" sz="3600" dirty="0">
              <a:highlight>
                <a:srgbClr val="FFFF00"/>
              </a:highlight>
              <a:latin typeface="Forte" panose="03060902040502070203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E770E-1A6B-4B29-A403-67FC2BB60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 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78ADDE-B190-4121-B5A5-6FB7A5665C3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8192679" cy="3032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You may want to </a:t>
            </a:r>
            <a:r>
              <a:rPr lang="en-GB" b="1" dirty="0">
                <a:solidFill>
                  <a:srgbClr val="D35DA9"/>
                </a:solidFill>
              </a:rPr>
              <a:t>add to your answers </a:t>
            </a:r>
            <a:r>
              <a:rPr lang="en-GB" dirty="0"/>
              <a:t>to the previous  questions while/after you watch: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did you see happening in the animation?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Why is this a problem?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do you think the symptoms might be?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What do you think a boy/young man should do if he suspects torsion?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How worried should we be about testicular torsion?</a:t>
            </a:r>
          </a:p>
          <a:p>
            <a:endParaRPr lang="en-GB" sz="2400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7554CC-D0D7-4743-8863-AC45FADFA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80" y="4085229"/>
            <a:ext cx="2502497" cy="2502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B9A88-D7A8-4D41-A90C-C6596103E631}"/>
              </a:ext>
            </a:extLst>
          </p:cNvPr>
          <p:cNvSpPr txBox="1"/>
          <p:nvPr/>
        </p:nvSpPr>
        <p:spPr>
          <a:xfrm>
            <a:off x="672269" y="5807631"/>
            <a:ext cx="835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" panose="020B0604020104020204" pitchFamily="34" charset="0"/>
              </a:rPr>
              <a:t>*  </a:t>
            </a:r>
            <a:r>
              <a:rPr lang="en-GB" dirty="0">
                <a:latin typeface="Abadi" panose="020B0604020104020204" pitchFamily="34" charset="0"/>
                <a:hlinkClick r:id="rId2"/>
              </a:rPr>
              <a:t>https://youtu.be/r7cquMUdE10</a:t>
            </a:r>
            <a:r>
              <a:rPr lang="en-GB" dirty="0">
                <a:latin typeface="Abadi" panose="020B0604020104020204" pitchFamily="34" charset="0"/>
              </a:rPr>
              <a:t> </a:t>
            </a:r>
            <a:r>
              <a:rPr lang="en-GB" i="1" dirty="0">
                <a:latin typeface="Abadi" panose="020B0604020104020204" pitchFamily="34" charset="0"/>
              </a:rPr>
              <a:t>More information about torsion </a:t>
            </a:r>
            <a:r>
              <a:rPr lang="en-GB" dirty="0">
                <a:latin typeface="Abadi" panose="020B0604020104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4962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8826</TotalTime>
  <Words>1940</Words>
  <Application>Microsoft Macintosh PowerPoint</Application>
  <PresentationFormat>Widescreen</PresentationFormat>
  <Paragraphs>159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Abadi</vt:lpstr>
      <vt:lpstr>Aharoni</vt:lpstr>
      <vt:lpstr>Arial</vt:lpstr>
      <vt:lpstr>Calibri</vt:lpstr>
      <vt:lpstr>Calibri Light</vt:lpstr>
      <vt:lpstr>Comic Sans MS</vt:lpstr>
      <vt:lpstr>Forte</vt:lpstr>
      <vt:lpstr>Futura Std Medium</vt:lpstr>
      <vt:lpstr>Hobo Std</vt:lpstr>
      <vt:lpstr>Source Sans Pro</vt:lpstr>
      <vt:lpstr>Wingdings</vt:lpstr>
      <vt:lpstr>Office Theme</vt:lpstr>
      <vt:lpstr>Know your nuts!</vt:lpstr>
      <vt:lpstr>PowerPoint Presentation</vt:lpstr>
      <vt:lpstr>PowerPoint Presentation</vt:lpstr>
      <vt:lpstr>During development in the womb…</vt:lpstr>
      <vt:lpstr>Things don’t always go according to plan….</vt:lpstr>
      <vt:lpstr>What’s a Hernia?</vt:lpstr>
      <vt:lpstr>Torsion</vt:lpstr>
      <vt:lpstr>Why is testicular torsion a potential problem?</vt:lpstr>
      <vt:lpstr>Now watch this video* </vt:lpstr>
      <vt:lpstr>Consolidation of your Answers:</vt:lpstr>
      <vt:lpstr>More answers</vt:lpstr>
      <vt:lpstr>Make or pass around a model testis!</vt:lpstr>
      <vt:lpstr>Testicular cancer</vt:lpstr>
      <vt:lpstr>Why are we learning about this now?</vt:lpstr>
      <vt:lpstr>In the unlikely event that someone develops testicular cancer, how can they ensure it’s caught early?</vt:lpstr>
      <vt:lpstr>Now test your knowledge with  a game or quiz…..</vt:lpstr>
      <vt:lpstr> Ball game: a little testicle</vt:lpstr>
      <vt:lpstr>PowerPoint Presentation</vt:lpstr>
      <vt:lpstr>Making a model testis</vt:lpstr>
      <vt:lpstr>Credits:</vt:lpstr>
      <vt:lpstr>Key Words</vt:lpstr>
    </vt:vector>
  </TitlesOfParts>
  <Company>Highgate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Stubbs</dc:creator>
  <cp:lastModifiedBy>Sophia Ppali</cp:lastModifiedBy>
  <cp:revision>23</cp:revision>
  <cp:lastPrinted>2019-11-04T17:37:14Z</cp:lastPrinted>
  <dcterms:created xsi:type="dcterms:W3CDTF">2019-06-24T09:51:40Z</dcterms:created>
  <dcterms:modified xsi:type="dcterms:W3CDTF">2023-01-13T01:31:06Z</dcterms:modified>
</cp:coreProperties>
</file>